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2" r:id="rId4"/>
    <p:sldId id="259" r:id="rId5"/>
    <p:sldId id="263" r:id="rId6"/>
    <p:sldId id="258" r:id="rId7"/>
    <p:sldId id="264" r:id="rId8"/>
    <p:sldId id="266" r:id="rId9"/>
    <p:sldId id="269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9E1"/>
    <a:srgbClr val="D1E751"/>
    <a:srgbClr val="1C140D"/>
    <a:srgbClr val="CBE86B"/>
    <a:srgbClr val="261A2E"/>
    <a:srgbClr val="A7A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>
        <p:scale>
          <a:sx n="75" d="100"/>
          <a:sy n="75" d="100"/>
        </p:scale>
        <p:origin x="-123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04-DEFC-4E97-BFE7-03D1A3DC1A6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A75A-C9AA-4FC5-AA55-43F559FC5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5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04-DEFC-4E97-BFE7-03D1A3DC1A6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A75A-C9AA-4FC5-AA55-43F559FC5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7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04-DEFC-4E97-BFE7-03D1A3DC1A6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A75A-C9AA-4FC5-AA55-43F559FC5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2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04-DEFC-4E97-BFE7-03D1A3DC1A6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A75A-C9AA-4FC5-AA55-43F559FC5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8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04-DEFC-4E97-BFE7-03D1A3DC1A6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A75A-C9AA-4FC5-AA55-43F559FC5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1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04-DEFC-4E97-BFE7-03D1A3DC1A6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A75A-C9AA-4FC5-AA55-43F559FC5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3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04-DEFC-4E97-BFE7-03D1A3DC1A6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A75A-C9AA-4FC5-AA55-43F559FC5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04-DEFC-4E97-BFE7-03D1A3DC1A6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A75A-C9AA-4FC5-AA55-43F559FC5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0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04-DEFC-4E97-BFE7-03D1A3DC1A6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A75A-C9AA-4FC5-AA55-43F559FC5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9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04-DEFC-4E97-BFE7-03D1A3DC1A6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A75A-C9AA-4FC5-AA55-43F559FC5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04-DEFC-4E97-BFE7-03D1A3DC1A6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A75A-C9AA-4FC5-AA55-43F559FC5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8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5F04-DEFC-4E97-BFE7-03D1A3DC1A6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A75A-C9AA-4FC5-AA55-43F559FC5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1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isplaying P_20150417_152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5110" y="533400"/>
            <a:ext cx="9799920" cy="551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7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3124200" cy="849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Before construction</a:t>
            </a:r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3820391" y="120134"/>
            <a:ext cx="2476500" cy="1524000"/>
          </a:xfrm>
          <a:prstGeom prst="wedgeEllipseCallout">
            <a:avLst>
              <a:gd name="adj1" fmla="val -69504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 out an idea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6400" y="3332565"/>
            <a:ext cx="3124200" cy="849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During construction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509153" y="2438400"/>
            <a:ext cx="3550227" cy="2203966"/>
          </a:xfrm>
          <a:prstGeom prst="wedgeEllipseCallout">
            <a:avLst>
              <a:gd name="adj1" fmla="val 84258"/>
              <a:gd name="adj2" fmla="val 15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Usually planner doesn’t involve in this period, but so have some specific cases that need planner’s advice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191" y="5562600"/>
            <a:ext cx="3124200" cy="849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construction 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4887191" y="4670167"/>
            <a:ext cx="2819400" cy="1784866"/>
          </a:xfrm>
          <a:prstGeom prst="wedgeEllipseCallout">
            <a:avLst>
              <a:gd name="adj1" fmla="val -86212"/>
              <a:gd name="adj2" fmla="val 33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 and compare to the expectation and reality of the town.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4110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Drawings and Diagrams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28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What type of drawing does planner use?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2836" y="3440944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Bubble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entury Gothic" panose="020B0502020202020204" pitchFamily="34" charset="0"/>
              </a:rPr>
              <a:t>Masterplan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Zoning Diagram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86433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Planner do read a lot of drawing everyday, and that’s a lot of drawing they need to analyses and understand, and these are the drawing which planner need to read.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4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87" y="467985"/>
            <a:ext cx="4107186" cy="34705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381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Bubble Diagram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676400"/>
            <a:ext cx="381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a </a:t>
            </a:r>
            <a:r>
              <a:rPr lang="en-US" sz="2400" dirty="0">
                <a:latin typeface="Century Gothic" panose="020B0502020202020204" pitchFamily="34" charset="0"/>
              </a:rPr>
              <a:t>diagram which represents information visually in the form of a series of </a:t>
            </a:r>
            <a:r>
              <a:rPr lang="en-US" sz="2400" dirty="0" smtClean="0">
                <a:latin typeface="Century Gothic" panose="020B0502020202020204" pitchFamily="34" charset="0"/>
              </a:rPr>
              <a:t>bubbles.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used </a:t>
            </a:r>
            <a:r>
              <a:rPr lang="en-US" sz="2400" dirty="0">
                <a:latin typeface="Century Gothic" panose="020B0502020202020204" pitchFamily="34" charset="0"/>
              </a:rPr>
              <a:t>to present a wide variety of information for the purpose of </a:t>
            </a:r>
            <a:r>
              <a:rPr lang="en-US" sz="2400" dirty="0" smtClean="0">
                <a:latin typeface="Century Gothic" panose="020B0502020202020204" pitchFamily="34" charset="0"/>
              </a:rPr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presentations</a:t>
            </a:r>
            <a:r>
              <a:rPr lang="en-US" sz="2400" dirty="0">
                <a:latin typeface="Century Gothic" panose="020B0502020202020204" pitchFamily="34" charset="0"/>
              </a:rPr>
              <a:t>, planning out designs, and developing strategy.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5" y="1676400"/>
            <a:ext cx="4420948" cy="33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mph" presetSubtype="0" fill="hold" nodeType="click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31000">
                                          <p:cBhvr>
                                            <p:cTn id="16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Master Plan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419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long </a:t>
            </a:r>
            <a:r>
              <a:rPr lang="en-US" sz="2400" dirty="0">
                <a:latin typeface="Century Gothic" panose="020B0502020202020204" pitchFamily="34" charset="0"/>
              </a:rPr>
              <a:t>term perspective plan for guiding the sustainable planned development of the city. 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It lays </a:t>
            </a:r>
            <a:r>
              <a:rPr lang="en-US" sz="2400" dirty="0">
                <a:latin typeface="Century Gothic" panose="020B0502020202020204" pitchFamily="34" charset="0"/>
              </a:rPr>
              <a:t>down the planning guidelines, policies, development code and space requirements for various socio-economic activities supporting the city population 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It </a:t>
            </a:r>
            <a:r>
              <a:rPr lang="en-US" sz="2400" dirty="0">
                <a:latin typeface="Century Gothic" panose="020B0502020202020204" pitchFamily="34" charset="0"/>
              </a:rPr>
              <a:t>is also the basis for all infrastructure requirements.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11" y="662600"/>
            <a:ext cx="4066843" cy="27663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57199"/>
            <a:ext cx="7903081" cy="6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4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44" y="152400"/>
            <a:ext cx="4570872" cy="470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96" y="1433907"/>
            <a:ext cx="3939967" cy="5212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81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Zoning Map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752600"/>
            <a:ext cx="3124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the </a:t>
            </a:r>
            <a:r>
              <a:rPr lang="en-US" sz="2400" dirty="0">
                <a:latin typeface="Century Gothic" panose="020B0502020202020204" pitchFamily="34" charset="0"/>
              </a:rPr>
              <a:t>process of </a:t>
            </a:r>
            <a:r>
              <a:rPr lang="en-US" sz="2400" dirty="0" smtClean="0">
                <a:latin typeface="Century Gothic" panose="020B0502020202020204" pitchFamily="34" charset="0"/>
              </a:rPr>
              <a:t>planning for </a:t>
            </a:r>
            <a:r>
              <a:rPr lang="en-US" sz="2400" dirty="0">
                <a:latin typeface="Century Gothic" panose="020B0502020202020204" pitchFamily="34" charset="0"/>
              </a:rPr>
              <a:t>land use across </a:t>
            </a:r>
            <a:r>
              <a:rPr lang="en-US" sz="2400" dirty="0" smtClean="0">
                <a:latin typeface="Century Gothic" panose="020B0502020202020204" pitchFamily="34" charset="0"/>
              </a:rPr>
              <a:t>geographic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can </a:t>
            </a:r>
            <a:r>
              <a:rPr lang="en-US" sz="2400" dirty="0">
                <a:latin typeface="Century Gothic" panose="020B0502020202020204" pitchFamily="34" charset="0"/>
              </a:rPr>
              <a:t>help avoid the </a:t>
            </a:r>
            <a:r>
              <a:rPr lang="en-US" sz="2400" dirty="0" smtClean="0">
                <a:latin typeface="Century Gothic" panose="020B0502020202020204" pitchFamily="34" charset="0"/>
              </a:rPr>
              <a:t>mixing of </a:t>
            </a:r>
            <a:r>
              <a:rPr lang="en-US" sz="2400" dirty="0">
                <a:latin typeface="Century Gothic" panose="020B0502020202020204" pitchFamily="34" charset="0"/>
              </a:rPr>
              <a:t>incompatible land uses.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This has both </a:t>
            </a:r>
            <a:r>
              <a:rPr lang="en-US" sz="2400" dirty="0">
                <a:latin typeface="Century Gothic" panose="020B0502020202020204" pitchFamily="34" charset="0"/>
              </a:rPr>
              <a:t>environmental and </a:t>
            </a:r>
            <a:r>
              <a:rPr lang="en-US" sz="2400" dirty="0" smtClean="0">
                <a:latin typeface="Century Gothic" panose="020B0502020202020204" pitchFamily="34" charset="0"/>
              </a:rPr>
              <a:t>economic benefits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14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47800" y="826940"/>
            <a:ext cx="2590800" cy="1309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Drafting when get requested by client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0200" y="2881744"/>
            <a:ext cx="2590800" cy="1309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Zoning when collected the data from the land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400" y="5181598"/>
            <a:ext cx="2590800" cy="1309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Present to client about the final works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5216236" y="753339"/>
            <a:ext cx="2403764" cy="14564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Bubble diagram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216236" y="5034394"/>
            <a:ext cx="2403764" cy="14564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Master Plan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676400" y="2881744"/>
            <a:ext cx="23622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Zoning Diagram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819400"/>
            <a:ext cx="594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Century Gothic" panose="020B0502020202020204" pitchFamily="34" charset="0"/>
              </a:rPr>
              <a:t>Thank You</a:t>
            </a:r>
            <a:endParaRPr lang="en-US" sz="5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962400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Tham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Kai Loon</a:t>
            </a:r>
          </a:p>
          <a:p>
            <a:pPr algn="ctr"/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Yeoh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Sin Yuen</a:t>
            </a:r>
          </a:p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Tan Tee Jane</a:t>
            </a:r>
          </a:p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Yew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Weng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Kee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Tan Yan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Jie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Zachary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Ooi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Cheng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1447800"/>
            <a:ext cx="5126182" cy="2563091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76200" y="304800"/>
            <a:ext cx="3962400" cy="1447800"/>
          </a:xfrm>
          <a:prstGeom prst="snip2DiagRect">
            <a:avLst/>
          </a:prstGeom>
          <a:solidFill>
            <a:schemeClr val="bg1"/>
          </a:solidFill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TOWN PLANNER</a:t>
            </a:r>
            <a:endParaRPr lang="en-MY" sz="4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620000" cy="57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Planner?</a:t>
            </a:r>
            <a:endParaRPr lang="en-US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76200" y="228600"/>
            <a:ext cx="6324600" cy="1371600"/>
          </a:xfrm>
          <a:prstGeom prst="snip2DiagRect">
            <a:avLst/>
          </a:prstGeom>
          <a:solidFill>
            <a:schemeClr val="bg1"/>
          </a:solidFill>
          <a:ln w="50800" cap="rnd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DOES THE PLANNER DO</a:t>
            </a:r>
            <a:r>
              <a:rPr lang="en-MY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MY" sz="4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457200" y="1905000"/>
            <a:ext cx="8077200" cy="4267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Involved in making long and short-term decisions about the management and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Shapes the way towns and cities will develop.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000" b="1" dirty="0" smtClean="0">
                <a:solidFill>
                  <a:schemeClr val="tx1"/>
                </a:solidFill>
              </a:rPr>
              <a:t>Creates the vision for the community, identifies current problems, analyzes trends, engages community members in dialogue about goals and issues, and sets the framework for growth and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Make positive contribution towards the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Able to interpret legislation when making recommendations.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(In some instances, planner may help official to draft a new legislation too)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Anticipate how a city will function and how will it look.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609600" y="304800"/>
            <a:ext cx="3429000" cy="15240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Create new housing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5334000" y="1143000"/>
            <a:ext cx="3429000" cy="15240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Regenerates socially deprived areas</a:t>
            </a:r>
          </a:p>
        </p:txBody>
      </p:sp>
      <p:sp>
        <p:nvSpPr>
          <p:cNvPr id="9" name="Snip Diagonal Corner Rectangle 8"/>
          <p:cNvSpPr/>
          <p:nvPr/>
        </p:nvSpPr>
        <p:spPr>
          <a:xfrm>
            <a:off x="5334000" y="3200400"/>
            <a:ext cx="3429000" cy="15240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Works on sustainable transport measure</a:t>
            </a:r>
          </a:p>
        </p:txBody>
      </p:sp>
      <p:sp>
        <p:nvSpPr>
          <p:cNvPr id="10" name="Snip Diagonal Corner Rectangle 9"/>
          <p:cNvSpPr/>
          <p:nvPr/>
        </p:nvSpPr>
        <p:spPr>
          <a:xfrm>
            <a:off x="609600" y="2286000"/>
            <a:ext cx="3429000" cy="15240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Bring historical buildings back into use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609600" y="4343400"/>
            <a:ext cx="3657600" cy="19050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Protect areas of natural environment while working on town development</a:t>
            </a:r>
          </a:p>
        </p:txBody>
      </p:sp>
      <p:cxnSp>
        <p:nvCxnSpPr>
          <p:cNvPr id="13" name="Straight Connector 12"/>
          <p:cNvCxnSpPr>
            <a:stCxn id="7" idx="0"/>
            <a:endCxn id="8" idx="2"/>
          </p:cNvCxnSpPr>
          <p:nvPr/>
        </p:nvCxnSpPr>
        <p:spPr>
          <a:xfrm>
            <a:off x="4038600" y="1066800"/>
            <a:ext cx="1295400" cy="838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  <a:endCxn id="10" idx="0"/>
          </p:cNvCxnSpPr>
          <p:nvPr/>
        </p:nvCxnSpPr>
        <p:spPr>
          <a:xfrm flipH="1">
            <a:off x="4038600" y="1905000"/>
            <a:ext cx="1295400" cy="1143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  <a:endCxn id="9" idx="2"/>
          </p:cNvCxnSpPr>
          <p:nvPr/>
        </p:nvCxnSpPr>
        <p:spPr>
          <a:xfrm>
            <a:off x="4038600" y="3048000"/>
            <a:ext cx="1295400" cy="914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2"/>
            <a:endCxn id="9" idx="2"/>
          </p:cNvCxnSpPr>
          <p:nvPr/>
        </p:nvCxnSpPr>
        <p:spPr>
          <a:xfrm>
            <a:off x="5334000" y="3962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2"/>
            <a:endCxn id="11" idx="0"/>
          </p:cNvCxnSpPr>
          <p:nvPr/>
        </p:nvCxnSpPr>
        <p:spPr>
          <a:xfrm flipH="1">
            <a:off x="4267200" y="3962400"/>
            <a:ext cx="1066800" cy="13335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6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609600" y="914400"/>
            <a:ext cx="8153400" cy="45720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RESPONSIBILITIES OF </a:t>
            </a:r>
            <a:b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PLANNER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ease or overcome current problems in the community of the town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MY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Balance the social, economic and environmental problems</a:t>
            </a:r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Achieved by making recommendation to officials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Recommendations for neighborhood sectors or citywide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Ensures that the environment, economy &amp; society  are continuously flourishing</a:t>
            </a:r>
          </a:p>
          <a:p>
            <a:pPr marL="285750" indent="-285750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609600" y="533400"/>
            <a:ext cx="8153400" cy="3505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DUTIES OF A PLANNER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Involved before construction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Research of data, etc: traffic problems,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Attend meetings to receive client’s brief &amp; then present findings/solutions/recommendations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smtClean="0">
                <a:solidFill>
                  <a:schemeClr val="tx1"/>
                </a:solidFill>
              </a:rPr>
              <a:t>Organising meetings to listen to ideas and hear concerns about planning proposals from the community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Write reports based on layout plans</a:t>
            </a:r>
          </a:p>
        </p:txBody>
      </p:sp>
    </p:spTree>
    <p:extLst>
      <p:ext uri="{BB962C8B-B14F-4D97-AF65-F5344CB8AC3E}">
        <p14:creationId xmlns:p14="http://schemas.microsoft.com/office/powerpoint/2010/main" val="7696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152400" y="228600"/>
            <a:ext cx="4953000" cy="1600200"/>
          </a:xfrm>
          <a:prstGeom prst="snip2DiagRect">
            <a:avLst/>
          </a:prstGeom>
          <a:solidFill>
            <a:schemeClr val="bg1"/>
          </a:solidFill>
          <a:ln w="50800" cap="rnd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PIERRE CHARLES L’ ENFANT </a:t>
            </a:r>
          </a:p>
          <a:p>
            <a:pPr algn="ctr"/>
            <a:r>
              <a:rPr lang="en-MY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(1754-1825)</a:t>
            </a:r>
            <a:endParaRPr lang="en-MY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http://upload.wikimedia.org/wikipedia/commons/2/22/Pierre_Charles_L'Enfa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"/>
            <a:ext cx="3162300" cy="4876801"/>
          </a:xfrm>
          <a:prstGeom prst="rect">
            <a:avLst/>
          </a:prstGeom>
          <a:noFill/>
        </p:spPr>
      </p:pic>
      <p:sp>
        <p:nvSpPr>
          <p:cNvPr id="8" name="Snip Diagonal Corner Rectangle 7"/>
          <p:cNvSpPr/>
          <p:nvPr/>
        </p:nvSpPr>
        <p:spPr>
          <a:xfrm>
            <a:off x="304800" y="2286000"/>
            <a:ext cx="4953000" cy="25908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French-born American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Architect, Civil Engineer &amp; Planner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Designed the layout of the streets of </a:t>
            </a:r>
            <a:r>
              <a:rPr lang="fr-FR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Washington, D.C., the L'Enfant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ew of the National 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6010275" cy="2857500"/>
          </a:xfrm>
          <a:prstGeom prst="rect">
            <a:avLst/>
          </a:prstGeom>
          <a:noFill/>
        </p:spPr>
      </p:pic>
      <p:sp>
        <p:nvSpPr>
          <p:cNvPr id="4" name="Snip Diagonal Corner Rectangle 3"/>
          <p:cNvSpPr/>
          <p:nvPr/>
        </p:nvSpPr>
        <p:spPr>
          <a:xfrm>
            <a:off x="685800" y="3124200"/>
            <a:ext cx="2819400" cy="533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View of the National Mall</a:t>
            </a:r>
          </a:p>
        </p:txBody>
      </p:sp>
      <p:pic>
        <p:nvPicPr>
          <p:cNvPr id="2052" name="Picture 4" descr="http://dcsymbols.com/TOL/Versail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00400"/>
            <a:ext cx="4762500" cy="3152775"/>
          </a:xfrm>
          <a:prstGeom prst="rect">
            <a:avLst/>
          </a:prstGeom>
          <a:noFill/>
        </p:spPr>
      </p:pic>
      <p:sp>
        <p:nvSpPr>
          <p:cNvPr id="6" name="Snip Diagonal Corner Rectangle 5"/>
          <p:cNvSpPr/>
          <p:nvPr/>
        </p:nvSpPr>
        <p:spPr>
          <a:xfrm>
            <a:off x="914400" y="5715000"/>
            <a:ext cx="2819400" cy="533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 of Washington, D.C.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478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37</cp:revision>
  <dcterms:created xsi:type="dcterms:W3CDTF">2015-04-16T00:43:49Z</dcterms:created>
  <dcterms:modified xsi:type="dcterms:W3CDTF">2015-05-07T05:41:17Z</dcterms:modified>
</cp:coreProperties>
</file>